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6053"/>
    <a:srgbClr val="EB4E45"/>
    <a:srgbClr val="3D42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636" y="10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36670" y="2013046"/>
            <a:ext cx="6731329" cy="1036973"/>
          </a:xfrm>
          <a:solidFill>
            <a:srgbClr val="F15B4D"/>
          </a:solidFill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6670" y="3162650"/>
            <a:ext cx="6731329" cy="494950"/>
          </a:xfrm>
          <a:solidFill>
            <a:srgbClr val="F15B4D"/>
          </a:solidFill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irce Bold" panose="020B0602020203020203" pitchFamily="34" charset="-5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669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00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6774295" cy="962210"/>
          </a:xfrm>
          <a:solidFill>
            <a:srgbClr val="F15B4D"/>
          </a:solidFill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2814102"/>
            <a:ext cx="6767945" cy="1500187"/>
          </a:xfrm>
          <a:solidFill>
            <a:srgbClr val="F15B4D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87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623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571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494" y="1767211"/>
            <a:ext cx="9821854" cy="1325563"/>
          </a:xfrm>
          <a:solidFill>
            <a:srgbClr val="F15B4D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056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546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 sz="2800"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 sz="2400"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935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39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179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242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«</a:t>
            </a:r>
            <a:r>
              <a:rPr lang="ru-RU" spc="225" smtClean="0"/>
              <a:t> </a:t>
            </a:r>
            <a:r>
              <a:rPr lang="ru-RU" spc="-5" smtClean="0"/>
              <a:t>Ц</a:t>
            </a:r>
            <a:r>
              <a:rPr lang="ru-RU" spc="200" smtClean="0"/>
              <a:t> </a:t>
            </a:r>
            <a:r>
              <a:rPr lang="ru-RU" spc="-5" smtClean="0"/>
              <a:t>е</a:t>
            </a:r>
            <a:r>
              <a:rPr lang="ru-RU" spc="220" smtClean="0"/>
              <a:t> </a:t>
            </a:r>
            <a:r>
              <a:rPr lang="ru-RU" spc="-5" smtClean="0"/>
              <a:t>н</a:t>
            </a:r>
            <a:r>
              <a:rPr lang="ru-RU" spc="225" smtClean="0"/>
              <a:t> </a:t>
            </a:r>
            <a:r>
              <a:rPr lang="ru-RU" spc="-5" smtClean="0"/>
              <a:t>т</a:t>
            </a:r>
            <a:r>
              <a:rPr lang="ru-RU" spc="220" smtClean="0"/>
              <a:t> </a:t>
            </a:r>
            <a:r>
              <a:rPr lang="ru-RU" spc="-5" smtClean="0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 smtClean="0"/>
              <a:t>К</a:t>
            </a:r>
            <a:r>
              <a:rPr lang="ru-RU" spc="180" smtClean="0"/>
              <a:t> </a:t>
            </a:r>
            <a:r>
              <a:rPr lang="ru-RU" spc="-5" smtClean="0"/>
              <a:t>О</a:t>
            </a:r>
            <a:r>
              <a:rPr lang="ru-RU" spc="210" smtClean="0"/>
              <a:t> </a:t>
            </a:r>
            <a:r>
              <a:rPr lang="ru-RU" spc="-5" smtClean="0"/>
              <a:t>Г</a:t>
            </a:r>
            <a:r>
              <a:rPr lang="ru-RU" spc="95" smtClean="0"/>
              <a:t> </a:t>
            </a:r>
            <a:r>
              <a:rPr lang="ru-RU" spc="-5" smtClean="0"/>
              <a:t>А</a:t>
            </a:r>
            <a:r>
              <a:rPr lang="ru-RU" spc="140" smtClean="0"/>
              <a:t> </a:t>
            </a:r>
            <a:r>
              <a:rPr lang="ru-RU" spc="-5" smtClean="0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6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5562600"/>
            <a:ext cx="7112012" cy="646331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pc="-5" dirty="0">
                <a:solidFill>
                  <a:schemeClr val="bg1"/>
                </a:solidFill>
                <a:latin typeface="Circe"/>
                <a:cs typeface="Bookman Old Style"/>
              </a:rPr>
              <a:t>Курбанова Мария Магомедовна</a:t>
            </a:r>
            <a:br>
              <a:rPr lang="ru-RU" spc="-5" dirty="0">
                <a:solidFill>
                  <a:schemeClr val="bg1"/>
                </a:solidFill>
                <a:latin typeface="Circe"/>
                <a:cs typeface="Bookman Old Style"/>
              </a:rPr>
            </a:br>
            <a:r>
              <a:rPr lang="ru-RU" dirty="0">
                <a:solidFill>
                  <a:schemeClr val="bg1"/>
                </a:solidFill>
                <a:latin typeface="Circe"/>
                <a:cs typeface="Bookman Old Style"/>
              </a:rPr>
              <a:t>специалист отдела мониторинга и оценки </a:t>
            </a:r>
            <a:r>
              <a:rPr lang="ru-RU" dirty="0" smtClean="0">
                <a:solidFill>
                  <a:schemeClr val="bg1"/>
                </a:solidFill>
                <a:latin typeface="Circe"/>
                <a:cs typeface="Bookman Old Style"/>
              </a:rPr>
              <a:t>качества образования</a:t>
            </a:r>
            <a:endParaRPr lang="ru-RU" dirty="0">
              <a:solidFill>
                <a:schemeClr val="bg1"/>
              </a:solidFill>
              <a:latin typeface="Circe"/>
              <a:cs typeface="Bookman Old Style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2800" y="1981200"/>
            <a:ext cx="7446694" cy="1835027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0" bIns="360000" rtlCol="0">
            <a:spAutoFit/>
          </a:bodyPr>
          <a:lstStyle/>
          <a:p>
            <a:pPr algn="ctr"/>
            <a:r>
              <a:rPr lang="ru-RU" sz="3600" b="1" spc="-5" dirty="0">
                <a:solidFill>
                  <a:srgbClr val="FFFFFF"/>
                </a:solidFill>
                <a:latin typeface="Circe"/>
                <a:cs typeface="Calibri"/>
              </a:rPr>
              <a:t>Организация и </a:t>
            </a:r>
            <a:r>
              <a:rPr lang="ru-RU" sz="3600" b="1" spc="-10" dirty="0">
                <a:solidFill>
                  <a:srgbClr val="FFFFFF"/>
                </a:solidFill>
                <a:latin typeface="Circe"/>
                <a:cs typeface="Calibri"/>
              </a:rPr>
              <a:t>особенности </a:t>
            </a:r>
            <a:r>
              <a:rPr lang="ru-RU" sz="3600" b="1" spc="-89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lang="ru-RU" sz="3600" b="1" spc="-5" dirty="0">
                <a:solidFill>
                  <a:srgbClr val="FFFFFF"/>
                </a:solidFill>
                <a:latin typeface="Circe"/>
                <a:cs typeface="Calibri"/>
              </a:rPr>
              <a:t>проведения</a:t>
            </a:r>
            <a:r>
              <a:rPr lang="ru-RU" sz="3600" b="1" spc="-3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lang="ru-RU" sz="3600" b="1" spc="-5" dirty="0">
                <a:solidFill>
                  <a:srgbClr val="FFFFFF"/>
                </a:solidFill>
                <a:latin typeface="Circe"/>
                <a:cs typeface="Calibri"/>
              </a:rPr>
              <a:t>ВПР</a:t>
            </a:r>
            <a:r>
              <a:rPr lang="ru-RU" sz="3600" b="1" spc="-1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lang="ru-RU" sz="3600" b="1" spc="-5" dirty="0">
                <a:solidFill>
                  <a:srgbClr val="FFFFFF"/>
                </a:solidFill>
                <a:latin typeface="Circe"/>
                <a:cs typeface="Calibri"/>
              </a:rPr>
              <a:t>в</a:t>
            </a:r>
            <a:r>
              <a:rPr lang="ru-RU" sz="3600" b="1" spc="-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lang="ru-RU" sz="3600" b="1" spc="-5" dirty="0">
                <a:solidFill>
                  <a:srgbClr val="FFFFFF"/>
                </a:solidFill>
                <a:latin typeface="Circe"/>
                <a:cs typeface="Calibri"/>
              </a:rPr>
              <a:t>2021</a:t>
            </a:r>
            <a:r>
              <a:rPr lang="ru-RU" sz="3600" b="1" spc="-1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lang="ru-RU" sz="3600" b="1" spc="-10" dirty="0" smtClean="0">
                <a:solidFill>
                  <a:srgbClr val="FFFFFF"/>
                </a:solidFill>
                <a:latin typeface="Circe"/>
                <a:cs typeface="Calibri"/>
              </a:rPr>
              <a:t>году</a:t>
            </a:r>
            <a:endParaRPr lang="ru-RU" sz="3600" b="1" dirty="0">
              <a:latin typeface="Circe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09600" y="762000"/>
            <a:ext cx="7391401" cy="12309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pc="-5" dirty="0" smtClean="0"/>
              <a:t>ВПР</a:t>
            </a:r>
            <a:r>
              <a:rPr lang="en-US" spc="-5" dirty="0" smtClean="0"/>
              <a:t> </a:t>
            </a:r>
            <a:r>
              <a:rPr spc="-30" dirty="0" err="1" smtClean="0"/>
              <a:t>как</a:t>
            </a:r>
            <a:r>
              <a:rPr spc="-30" dirty="0" smtClean="0"/>
              <a:t> </a:t>
            </a:r>
            <a:r>
              <a:rPr spc="-10" dirty="0" err="1" smtClean="0"/>
              <a:t>инструмент</a:t>
            </a:r>
            <a:r>
              <a:rPr spc="-890" dirty="0" smtClean="0"/>
              <a:t> </a:t>
            </a:r>
            <a:r>
              <a:rPr lang="en-US" spc="-890" dirty="0" smtClean="0"/>
              <a:t> </a:t>
            </a:r>
            <a:r>
              <a:rPr spc="-10" dirty="0" err="1" smtClean="0"/>
              <a:t>оценки</a:t>
            </a:r>
            <a:r>
              <a:rPr spc="5" dirty="0" smtClean="0"/>
              <a:t> </a:t>
            </a:r>
            <a:r>
              <a:rPr spc="-15" dirty="0" err="1" smtClean="0"/>
              <a:t>качества</a:t>
            </a:r>
            <a:r>
              <a:rPr lang="en-US" spc="-15" dirty="0"/>
              <a:t> </a:t>
            </a:r>
            <a:r>
              <a:rPr spc="-10" dirty="0" err="1" smtClean="0"/>
              <a:t>образования</a:t>
            </a:r>
            <a:endParaRPr spc="-10" dirty="0"/>
          </a:p>
        </p:txBody>
      </p:sp>
      <p:sp>
        <p:nvSpPr>
          <p:cNvPr id="12" name="object 12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4533" y="2743200"/>
            <a:ext cx="9221067" cy="2876338"/>
          </a:xfrm>
          <a:prstGeom prst="rect">
            <a:avLst/>
          </a:prstGeom>
          <a:solidFill>
            <a:srgbClr val="3D4258"/>
          </a:solidFill>
        </p:spPr>
        <p:txBody>
          <a:bodyPr vert="horz" wrap="square" lIns="0" tIns="360000" rIns="0" bIns="360000" rtlCol="0">
            <a:spAutoFit/>
          </a:bodyPr>
          <a:lstStyle/>
          <a:p>
            <a:pPr marL="547370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i="1" spc="-10" dirty="0" err="1" smtClean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Традиционные</a:t>
            </a:r>
            <a:r>
              <a:rPr sz="3200" i="1" spc="35" dirty="0" smtClean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5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формы</a:t>
            </a:r>
            <a:r>
              <a:rPr sz="3200" i="1" spc="-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10" dirty="0" err="1" smtClean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заданий</a:t>
            </a:r>
            <a:endParaRPr lang="en-US"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i="1" spc="-10" dirty="0" err="1" smtClean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Единые</a:t>
            </a:r>
            <a:r>
              <a:rPr sz="3200" i="1" spc="10" dirty="0" smtClean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подходы</a:t>
            </a:r>
            <a:r>
              <a:rPr sz="3200" i="1" spc="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к</a:t>
            </a:r>
            <a:r>
              <a:rPr sz="3200" i="1" spc="-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оценке</a:t>
            </a:r>
            <a:r>
              <a:rPr sz="3200" i="1" spc="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результатов </a:t>
            </a:r>
            <a:r>
              <a:rPr sz="3200" spc="-88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обучения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50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i="1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Многоуровневая</a:t>
            </a:r>
            <a:r>
              <a:rPr sz="3200" i="1" spc="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i="1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аналитика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75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i="1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Массовость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агетная рамка 15"/>
          <p:cNvSpPr/>
          <p:nvPr/>
        </p:nvSpPr>
        <p:spPr>
          <a:xfrm>
            <a:off x="1752600" y="1905000"/>
            <a:ext cx="8534400" cy="4015474"/>
          </a:xfrm>
          <a:prstGeom prst="bevel">
            <a:avLst>
              <a:gd name="adj" fmla="val 0"/>
            </a:avLst>
          </a:prstGeom>
          <a:noFill/>
          <a:ln w="38100">
            <a:solidFill>
              <a:srgbClr val="EB4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85800" y="680593"/>
            <a:ext cx="9401049" cy="621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0165" marR="5080" indent="-1308100">
              <a:spcBef>
                <a:spcPts val="95"/>
              </a:spcBef>
            </a:pPr>
            <a:r>
              <a:rPr spc="-5" dirty="0" err="1" smtClean="0"/>
              <a:t>Нормат</a:t>
            </a:r>
            <a:r>
              <a:rPr spc="5" dirty="0" err="1" smtClean="0"/>
              <a:t>и</a:t>
            </a:r>
            <a:r>
              <a:rPr spc="-5" dirty="0" err="1" smtClean="0"/>
              <a:t>вно</a:t>
            </a:r>
            <a:r>
              <a:rPr lang="en-US" spc="-10" dirty="0" err="1"/>
              <a:t>-</a:t>
            </a:r>
            <a:r>
              <a:rPr spc="-10" dirty="0" err="1" smtClean="0"/>
              <a:t>правовые</a:t>
            </a:r>
            <a:r>
              <a:rPr lang="en-US" spc="-10" dirty="0" smtClean="0"/>
              <a:t> </a:t>
            </a:r>
            <a:r>
              <a:rPr spc="-5" dirty="0" err="1" smtClean="0"/>
              <a:t>документы</a:t>
            </a:r>
            <a:endParaRPr spc="-5" dirty="0"/>
          </a:p>
        </p:txBody>
      </p:sp>
      <p:sp>
        <p:nvSpPr>
          <p:cNvPr id="13" name="object 13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1200" y="2055305"/>
            <a:ext cx="10039350" cy="341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приказ Федеральной службы по надзору  в сфере образования и науки </a:t>
            </a:r>
            <a:r>
              <a:rPr lang="ru-RU" sz="2200" b="1" spc="100" dirty="0">
                <a:latin typeface="Circe" panose="020B0502020203020203"/>
              </a:rPr>
              <a:t>от 11.02.2021 № 119</a:t>
            </a:r>
            <a:endParaRPr lang="ru-RU" sz="2200" spc="100" dirty="0">
              <a:latin typeface="Circe" panose="020B0502020203020203"/>
            </a:endParaRPr>
          </a:p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«О проведении Федеральной службой по надзору в  сфере образования и науки мониторинга качества  подготовки обучающихся общеобразовательных  организаций в форме всероссийских проверочных  работ в 2021 году»;</a:t>
            </a:r>
          </a:p>
          <a:p>
            <a:pPr marL="354965" marR="2073910" indent="-342900">
              <a:lnSpc>
                <a:spcPct val="80000"/>
              </a:lnSpc>
              <a:spcBef>
                <a:spcPts val="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письмо Федеральной службы по надзору  в сфере образования и науки</a:t>
            </a:r>
          </a:p>
          <a:p>
            <a:pPr marL="354965" marR="2073910" indent="-342900">
              <a:lnSpc>
                <a:spcPct val="80000"/>
              </a:lnSpc>
              <a:spcBef>
                <a:spcPts val="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b="1" spc="100" dirty="0">
                <a:latin typeface="Circe" panose="020B0502020203020203"/>
              </a:rPr>
              <a:t>от 12.02.2021 № 14-15 </a:t>
            </a:r>
            <a:r>
              <a:rPr lang="ru-RU" sz="2200" spc="100" dirty="0">
                <a:latin typeface="Circe" panose="020B0502020203020203"/>
              </a:rPr>
              <a:t>«Методические рекомендации</a:t>
            </a:r>
          </a:p>
          <a:p>
            <a:pPr marL="354965" marR="2073910" indent="-342900">
              <a:lnSpc>
                <a:spcPct val="80000"/>
              </a:lnSpc>
              <a:spcBef>
                <a:spcPts val="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по проведению Всероссийских проверочных работ</a:t>
            </a:r>
            <a:r>
              <a:rPr lang="ru-RU" sz="2200" spc="100" dirty="0" smtClean="0">
                <a:latin typeface="Circe" panose="020B0502020203020203"/>
              </a:rPr>
              <a:t>»</a:t>
            </a:r>
            <a:endParaRPr lang="ru-RU" sz="2200" spc="100" dirty="0">
              <a:latin typeface="Circe" panose="020B0502020203020203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1676400" y="1752600"/>
            <a:ext cx="8839200" cy="3886200"/>
          </a:xfrm>
          <a:prstGeom prst="roundRect">
            <a:avLst>
              <a:gd name="adj" fmla="val 5675"/>
            </a:avLst>
          </a:prstGeom>
          <a:noFill/>
          <a:ln w="76200">
            <a:solidFill>
              <a:srgbClr val="F260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09600" y="537769"/>
            <a:ext cx="44964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/>
              <a:t>Сроки</a:t>
            </a:r>
            <a:r>
              <a:rPr sz="4400" spc="-50" dirty="0"/>
              <a:t> </a:t>
            </a:r>
            <a:r>
              <a:rPr sz="4400" spc="-5" dirty="0"/>
              <a:t>проведения</a:t>
            </a:r>
            <a:endParaRPr sz="4400" dirty="0"/>
          </a:p>
        </p:txBody>
      </p:sp>
      <p:sp>
        <p:nvSpPr>
          <p:cNvPr id="7" name="object 7"/>
          <p:cNvSpPr txBox="1"/>
          <p:nvPr/>
        </p:nvSpPr>
        <p:spPr>
          <a:xfrm>
            <a:off x="2280311" y="2374865"/>
            <a:ext cx="7638415" cy="2648161"/>
          </a:xfrm>
          <a:prstGeom prst="rect">
            <a:avLst/>
          </a:prstGeom>
        </p:spPr>
        <p:txBody>
          <a:bodyPr vert="horz" wrap="square" lIns="0" tIns="95250" rIns="0" bIns="0" rtlCol="0">
            <a:spAutoFit/>
          </a:bodyPr>
          <a:lstStyle/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sz="3200" b="1" spc="-5" dirty="0" smtClean="0">
                <a:solidFill>
                  <a:srgbClr val="3D4258"/>
                </a:solidFill>
                <a:latin typeface="Circe Bold"/>
                <a:cs typeface="Bookman Old Style"/>
              </a:rPr>
              <a:t>4</a:t>
            </a:r>
            <a:r>
              <a:rPr sz="3200" b="1" spc="-10" dirty="0" smtClean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10" dirty="0">
                <a:solidFill>
                  <a:srgbClr val="3D4258"/>
                </a:solidFill>
                <a:latin typeface="Circe Bold"/>
                <a:cs typeface="Bookman Old Style"/>
              </a:rPr>
              <a:t>класс</a:t>
            </a:r>
            <a:r>
              <a:rPr sz="3200" b="1" spc="2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>
                <a:solidFill>
                  <a:srgbClr val="3D4258"/>
                </a:solidFill>
                <a:latin typeface="Circe Bold"/>
                <a:cs typeface="Bookman Old Style"/>
              </a:rPr>
              <a:t>–</a:t>
            </a:r>
            <a:r>
              <a:rPr sz="3200" b="1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>
                <a:solidFill>
                  <a:srgbClr val="3D4258"/>
                </a:solidFill>
                <a:latin typeface="Circe Bold"/>
                <a:cs typeface="Bookman Old Style"/>
              </a:rPr>
              <a:t>8</a:t>
            </a:r>
            <a:r>
              <a:rPr sz="3200" b="1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>
                <a:solidFill>
                  <a:srgbClr val="3D4258"/>
                </a:solidFill>
                <a:latin typeface="Circe Bold"/>
                <a:cs typeface="Bookman Old Style"/>
              </a:rPr>
              <a:t>класс</a:t>
            </a:r>
            <a:r>
              <a:rPr sz="3200" b="1" spc="2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>
                <a:solidFill>
                  <a:srgbClr val="3D4258"/>
                </a:solidFill>
                <a:latin typeface="Circe Bold"/>
                <a:cs typeface="Bookman Old Style"/>
              </a:rPr>
              <a:t>в</a:t>
            </a:r>
            <a:r>
              <a:rPr sz="3200" b="1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 err="1">
                <a:solidFill>
                  <a:srgbClr val="3D4258"/>
                </a:solidFill>
                <a:latin typeface="Circe Bold"/>
                <a:cs typeface="Bookman Old Style"/>
              </a:rPr>
              <a:t>штатном</a:t>
            </a:r>
            <a:r>
              <a:rPr sz="3200" b="1" spc="2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10" dirty="0" err="1" smtClean="0">
                <a:solidFill>
                  <a:srgbClr val="3D4258"/>
                </a:solidFill>
                <a:latin typeface="Circe Bold"/>
                <a:cs typeface="Bookman Old Style"/>
              </a:rPr>
              <a:t>режиме</a:t>
            </a:r>
            <a:r>
              <a:rPr sz="3200" b="1" spc="-10" dirty="0" smtClean="0">
                <a:solidFill>
                  <a:srgbClr val="3D4258"/>
                </a:solidFill>
                <a:latin typeface="Circe Bold"/>
                <a:cs typeface="Bookman Old Style"/>
              </a:rPr>
              <a:t>:</a:t>
            </a:r>
            <a:r>
              <a:rPr lang="en-US" sz="320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 smtClean="0">
                <a:solidFill>
                  <a:srgbClr val="3D4258"/>
                </a:solidFill>
                <a:latin typeface="Circe Bold"/>
                <a:cs typeface="Bookman Old Style"/>
              </a:rPr>
              <a:t>с</a:t>
            </a:r>
            <a:r>
              <a:rPr sz="3200" spc="-10" dirty="0" smtClean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15 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марта</a:t>
            </a:r>
            <a:r>
              <a:rPr sz="3200" spc="3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по 21</a:t>
            </a:r>
            <a:r>
              <a:rPr sz="3200" spc="5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мая</a:t>
            </a:r>
            <a:r>
              <a:rPr sz="3200" spc="5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2021</a:t>
            </a:r>
            <a:r>
              <a:rPr sz="3200" spc="2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10" dirty="0" err="1" smtClean="0">
                <a:solidFill>
                  <a:srgbClr val="3D4258"/>
                </a:solidFill>
                <a:latin typeface="Circe Bold"/>
                <a:cs typeface="Bookman Old Style"/>
              </a:rPr>
              <a:t>года</a:t>
            </a:r>
            <a:r>
              <a:rPr sz="3200" spc="-10" dirty="0" smtClean="0">
                <a:solidFill>
                  <a:srgbClr val="3D4258"/>
                </a:solidFill>
                <a:latin typeface="Circe Bold"/>
                <a:cs typeface="Bookman Old Style"/>
              </a:rPr>
              <a:t>;</a:t>
            </a:r>
            <a:endParaRPr lang="en-US" sz="3200" dirty="0">
              <a:solidFill>
                <a:srgbClr val="3D4258"/>
              </a:solidFill>
              <a:latin typeface="Circe Bold"/>
              <a:cs typeface="Bookman Old Style"/>
            </a:endParaRPr>
          </a:p>
          <a:p>
            <a:pPr marL="457200" marR="2540" indent="-457200">
              <a:spcBef>
                <a:spcPts val="650"/>
              </a:spcBef>
              <a:buFont typeface="Arial" panose="020B0604020202020204" pitchFamily="34" charset="0"/>
              <a:buChar char="•"/>
            </a:pPr>
            <a:r>
              <a:rPr sz="3200" b="1" spc="-10" dirty="0" smtClean="0">
                <a:solidFill>
                  <a:srgbClr val="3D4258"/>
                </a:solidFill>
                <a:latin typeface="Circe Bold"/>
                <a:cs typeface="Bookman Old Style"/>
              </a:rPr>
              <a:t>11 </a:t>
            </a:r>
            <a:r>
              <a:rPr sz="3200" b="1" spc="-10" dirty="0">
                <a:solidFill>
                  <a:srgbClr val="3D4258"/>
                </a:solidFill>
                <a:latin typeface="Circe Bold"/>
                <a:cs typeface="Bookman Old Style"/>
              </a:rPr>
              <a:t>класс</a:t>
            </a:r>
            <a:r>
              <a:rPr sz="3200" b="1" spc="3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5" dirty="0">
                <a:solidFill>
                  <a:srgbClr val="3D4258"/>
                </a:solidFill>
                <a:latin typeface="Circe Bold"/>
                <a:cs typeface="Bookman Old Style"/>
              </a:rPr>
              <a:t>в</a:t>
            </a:r>
            <a:r>
              <a:rPr sz="3200" b="1" spc="-10" dirty="0">
                <a:solidFill>
                  <a:srgbClr val="3D4258"/>
                </a:solidFill>
                <a:latin typeface="Circe Bold"/>
                <a:cs typeface="Bookman Old Style"/>
              </a:rPr>
              <a:t> режиме</a:t>
            </a:r>
            <a:r>
              <a:rPr sz="3200" b="1" spc="15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b="1" spc="-10" dirty="0">
                <a:solidFill>
                  <a:srgbClr val="3D4258"/>
                </a:solidFill>
                <a:latin typeface="Circe Bold"/>
                <a:cs typeface="Bookman Old Style"/>
              </a:rPr>
              <a:t>апробации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: </a:t>
            </a:r>
            <a:r>
              <a:rPr sz="3200" spc="-88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с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1</a:t>
            </a:r>
            <a:r>
              <a:rPr sz="320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по</a:t>
            </a:r>
            <a:r>
              <a:rPr sz="320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5" dirty="0">
                <a:solidFill>
                  <a:srgbClr val="3D4258"/>
                </a:solidFill>
                <a:latin typeface="Circe Bold"/>
                <a:cs typeface="Bookman Old Style"/>
              </a:rPr>
              <a:t>26</a:t>
            </a:r>
            <a:r>
              <a:rPr sz="3200" spc="5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марта</a:t>
            </a:r>
            <a:r>
              <a:rPr sz="3200" spc="15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2021</a:t>
            </a:r>
            <a:r>
              <a:rPr sz="3200" spc="20" dirty="0">
                <a:solidFill>
                  <a:srgbClr val="3D4258"/>
                </a:solidFill>
                <a:latin typeface="Circe Bold"/>
                <a:cs typeface="Bookman Old Style"/>
              </a:rPr>
              <a:t> </a:t>
            </a:r>
            <a:r>
              <a:rPr sz="3200" spc="-10" dirty="0">
                <a:solidFill>
                  <a:srgbClr val="3D4258"/>
                </a:solidFill>
                <a:latin typeface="Circe Bold"/>
                <a:cs typeface="Bookman Old Style"/>
              </a:rPr>
              <a:t>года.</a:t>
            </a:r>
            <a:endParaRPr sz="3200" dirty="0">
              <a:solidFill>
                <a:srgbClr val="3D4258"/>
              </a:solidFill>
              <a:latin typeface="Circe Bold"/>
              <a:cs typeface="Bookman Old Sty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18558" y="312496"/>
            <a:ext cx="45650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/>
              <a:t>Штатный</a:t>
            </a:r>
            <a:r>
              <a:rPr sz="4400" spc="-45" dirty="0"/>
              <a:t> </a:t>
            </a:r>
            <a:r>
              <a:rPr sz="4400" spc="-15" dirty="0"/>
              <a:t>режим</a:t>
            </a:r>
            <a:endParaRPr sz="4400" dirty="0"/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89265"/>
              </p:ext>
            </p:extLst>
          </p:nvPr>
        </p:nvGraphicFramePr>
        <p:xfrm>
          <a:off x="1768475" y="1406525"/>
          <a:ext cx="8642984" cy="499871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09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60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26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00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5320" marR="624840" indent="-2286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30" dirty="0"/>
                        <a:t>К</a:t>
                      </a:r>
                      <a:r>
                        <a:rPr sz="1800" spc="-35" dirty="0"/>
                        <a:t>о</a:t>
                      </a:r>
                      <a:r>
                        <a:rPr sz="1800" dirty="0"/>
                        <a:t>л</a:t>
                      </a:r>
                      <a:r>
                        <a:rPr sz="1800" spc="5" dirty="0"/>
                        <a:t>и</a:t>
                      </a:r>
                      <a:r>
                        <a:rPr sz="1800" spc="-5" dirty="0"/>
                        <a:t>че</a:t>
                      </a:r>
                      <a:r>
                        <a:rPr sz="1800" dirty="0"/>
                        <a:t>с</a:t>
                      </a:r>
                      <a:r>
                        <a:rPr sz="1800" spc="-5" dirty="0"/>
                        <a:t>т</a:t>
                      </a:r>
                      <a:r>
                        <a:rPr sz="1800" dirty="0"/>
                        <a:t>во  </a:t>
                      </a: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2400" dirty="0"/>
                        <a:t>4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dirty="0"/>
                        <a:t>3</a:t>
                      </a:r>
                      <a:r>
                        <a:rPr sz="1800" spc="-15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0" dirty="0"/>
                        <a:t> 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spc="-10" dirty="0"/>
                        <a:t>Русский</a:t>
                      </a:r>
                      <a:r>
                        <a:rPr sz="1800" spc="25" dirty="0"/>
                        <a:t> </a:t>
                      </a:r>
                      <a:r>
                        <a:rPr sz="1800" spc="-5" dirty="0"/>
                        <a:t>язык,</a:t>
                      </a:r>
                      <a:r>
                        <a:rPr sz="1800" spc="5" dirty="0"/>
                        <a:t> </a:t>
                      </a:r>
                      <a:r>
                        <a:rPr sz="1800" spc="-10" dirty="0"/>
                        <a:t>Математика,</a:t>
                      </a:r>
                      <a:r>
                        <a:rPr sz="1800" dirty="0"/>
                        <a:t> </a:t>
                      </a:r>
                      <a:r>
                        <a:rPr sz="1800" spc="-10" dirty="0"/>
                        <a:t>Окружающий</a:t>
                      </a:r>
                      <a:r>
                        <a:rPr sz="1800" spc="5" dirty="0"/>
                        <a:t> </a:t>
                      </a:r>
                      <a:r>
                        <a:rPr sz="1800" spc="-5" dirty="0"/>
                        <a:t>мир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/>
                        <a:t>Русский</a:t>
                      </a:r>
                      <a:r>
                        <a:rPr sz="1800" spc="25" dirty="0"/>
                        <a:t> </a:t>
                      </a:r>
                      <a:r>
                        <a:rPr sz="1800" spc="-5" dirty="0"/>
                        <a:t>язык,</a:t>
                      </a:r>
                      <a:r>
                        <a:rPr sz="1800" spc="5" dirty="0"/>
                        <a:t> </a:t>
                      </a:r>
                      <a:r>
                        <a:rPr sz="1800" spc="-10" dirty="0"/>
                        <a:t>Математика,</a:t>
                      </a:r>
                      <a:r>
                        <a:rPr sz="1800" spc="-5" dirty="0"/>
                        <a:t> </a:t>
                      </a:r>
                      <a:r>
                        <a:rPr sz="1800" spc="-10" dirty="0"/>
                        <a:t>История,</a:t>
                      </a:r>
                      <a:r>
                        <a:rPr sz="1800" spc="25" dirty="0"/>
                        <a:t> </a:t>
                      </a:r>
                      <a:r>
                        <a:rPr sz="1800" spc="-10" dirty="0"/>
                        <a:t>Биология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77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6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0" dirty="0"/>
                        <a:t>Русский</a:t>
                      </a:r>
                      <a:r>
                        <a:rPr sz="1800" spc="10" dirty="0"/>
                        <a:t> </a:t>
                      </a:r>
                      <a:r>
                        <a:rPr sz="1800" spc="-5" dirty="0"/>
                        <a:t>язык,</a:t>
                      </a:r>
                      <a:r>
                        <a:rPr sz="1800" spc="-10" dirty="0"/>
                        <a:t> Математика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sz="1800" spc="-10" dirty="0"/>
                        <a:t>История,</a:t>
                      </a:r>
                      <a:r>
                        <a:rPr sz="1800" spc="15" dirty="0"/>
                        <a:t> </a:t>
                      </a:r>
                      <a:r>
                        <a:rPr sz="1800" spc="-10" dirty="0"/>
                        <a:t>Биология, </a:t>
                      </a:r>
                      <a:r>
                        <a:rPr sz="1800" spc="-20" dirty="0"/>
                        <a:t>География,</a:t>
                      </a:r>
                      <a:r>
                        <a:rPr sz="1800" spc="15" dirty="0"/>
                        <a:t> </a:t>
                      </a:r>
                      <a:r>
                        <a:rPr sz="1800" spc="-5" dirty="0"/>
                        <a:t>Обществознание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spc="10" dirty="0"/>
                        <a:t> </a:t>
                      </a:r>
                      <a:r>
                        <a:rPr sz="1600" spc="-10" dirty="0"/>
                        <a:t>каждого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класса </a:t>
                      </a:r>
                      <a:r>
                        <a:rPr sz="1600" dirty="0"/>
                        <a:t>на </a:t>
                      </a:r>
                      <a:r>
                        <a:rPr sz="1600" spc="-5" dirty="0"/>
                        <a:t>основе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случайного выбора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7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/>
                        <a:t>8</a:t>
                      </a:r>
                      <a:r>
                        <a:rPr sz="1800" spc="-3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/>
                        <a:t>Русский</a:t>
                      </a:r>
                      <a:r>
                        <a:rPr sz="1800" spc="25" dirty="0"/>
                        <a:t> </a:t>
                      </a:r>
                      <a:r>
                        <a:rPr sz="1800" spc="-5" dirty="0"/>
                        <a:t>язык,</a:t>
                      </a:r>
                      <a:r>
                        <a:rPr sz="1800" spc="5" dirty="0"/>
                        <a:t> </a:t>
                      </a:r>
                      <a:r>
                        <a:rPr sz="1800" spc="-10" dirty="0"/>
                        <a:t>Математика,</a:t>
                      </a:r>
                      <a:r>
                        <a:rPr sz="1800" spc="-5" dirty="0"/>
                        <a:t> </a:t>
                      </a:r>
                      <a:r>
                        <a:rPr sz="1800" spc="-10" dirty="0"/>
                        <a:t>История,</a:t>
                      </a:r>
                      <a:r>
                        <a:rPr sz="1800" spc="25" dirty="0"/>
                        <a:t> </a:t>
                      </a:r>
                      <a:r>
                        <a:rPr sz="1800" spc="-10" dirty="0"/>
                        <a:t>Биология, </a:t>
                      </a:r>
                      <a:r>
                        <a:rPr sz="1800" spc="-390" dirty="0"/>
                        <a:t> </a:t>
                      </a:r>
                      <a:r>
                        <a:rPr sz="1800" spc="-20" dirty="0"/>
                        <a:t>География,</a:t>
                      </a:r>
                      <a:r>
                        <a:rPr sz="1800" spc="10" dirty="0"/>
                        <a:t> </a:t>
                      </a:r>
                      <a:r>
                        <a:rPr sz="1800" spc="-5" dirty="0"/>
                        <a:t>Обществознание,</a:t>
                      </a:r>
                      <a:r>
                        <a:rPr sz="1800" spc="30" dirty="0"/>
                        <a:t> </a:t>
                      </a:r>
                      <a:r>
                        <a:rPr sz="1800" spc="-10" dirty="0"/>
                        <a:t>Физика,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800" spc="-5" dirty="0"/>
                        <a:t>Иностранный</a:t>
                      </a:r>
                      <a:r>
                        <a:rPr sz="1800" spc="-15" dirty="0"/>
                        <a:t> </a:t>
                      </a:r>
                      <a:r>
                        <a:rPr sz="1800" spc="-5" dirty="0"/>
                        <a:t>язык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2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400" dirty="0"/>
                        <a:t>8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730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10" dirty="0"/>
                        <a:t>Русский</a:t>
                      </a:r>
                      <a:r>
                        <a:rPr sz="1800" spc="10" dirty="0"/>
                        <a:t> </a:t>
                      </a:r>
                      <a:r>
                        <a:rPr sz="1800" spc="-5" dirty="0"/>
                        <a:t>язык,</a:t>
                      </a:r>
                      <a:r>
                        <a:rPr sz="1800" spc="-10" dirty="0"/>
                        <a:t> Математика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sz="1800" spc="-10" dirty="0"/>
                        <a:t>История,</a:t>
                      </a:r>
                      <a:r>
                        <a:rPr sz="1800" spc="15" dirty="0"/>
                        <a:t> </a:t>
                      </a:r>
                      <a:r>
                        <a:rPr sz="1800" spc="-10" dirty="0"/>
                        <a:t>Биология, </a:t>
                      </a:r>
                      <a:r>
                        <a:rPr sz="1800" spc="-20" dirty="0"/>
                        <a:t>География,</a:t>
                      </a:r>
                      <a:r>
                        <a:rPr sz="1800" spc="20" dirty="0"/>
                        <a:t> </a:t>
                      </a:r>
                      <a:r>
                        <a:rPr sz="1800" spc="-5" dirty="0"/>
                        <a:t>Обществознание,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800" spc="-10" dirty="0"/>
                        <a:t>Физика,</a:t>
                      </a:r>
                      <a:r>
                        <a:rPr sz="1800" spc="-20" dirty="0"/>
                        <a:t> </a:t>
                      </a:r>
                      <a:r>
                        <a:rPr sz="1800" spc="-5" dirty="0"/>
                        <a:t>Химия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spc="10" dirty="0"/>
                        <a:t> </a:t>
                      </a:r>
                      <a:r>
                        <a:rPr sz="1600" spc="-10" dirty="0"/>
                        <a:t>каждого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класса </a:t>
                      </a:r>
                      <a:r>
                        <a:rPr sz="1600" dirty="0"/>
                        <a:t>на </a:t>
                      </a:r>
                      <a:r>
                        <a:rPr sz="1600" spc="-5" dirty="0"/>
                        <a:t>основе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случайного выбора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26178" y="312496"/>
            <a:ext cx="45510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20" dirty="0"/>
              <a:t>Режим</a:t>
            </a:r>
            <a:r>
              <a:rPr sz="4400" spc="-50" dirty="0"/>
              <a:t> </a:t>
            </a:r>
            <a:r>
              <a:rPr sz="4400" dirty="0"/>
              <a:t>апробации</a:t>
            </a:r>
            <a:endParaRPr sz="4400"/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99727"/>
              </p:ext>
            </p:extLst>
          </p:nvPr>
        </p:nvGraphicFramePr>
        <p:xfrm>
          <a:off x="1877326" y="1787525"/>
          <a:ext cx="8866874" cy="377507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445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2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19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01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4685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Количество</a:t>
                      </a:r>
                      <a:endParaRPr sz="1800" dirty="0"/>
                    </a:p>
                    <a:p>
                      <a:pPr marL="677545">
                        <a:lnSpc>
                          <a:spcPct val="100000"/>
                        </a:lnSpc>
                      </a:pP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9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/>
                        <a:t>10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1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учебный</a:t>
                      </a:r>
                      <a:r>
                        <a:rPr sz="1800" spc="-5" dirty="0"/>
                        <a:t> </a:t>
                      </a:r>
                      <a:r>
                        <a:rPr sz="1800" spc="-10" dirty="0"/>
                        <a:t>предмет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20" dirty="0"/>
                        <a:t>География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59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/>
                        <a:t>11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6</a:t>
                      </a:r>
                      <a:r>
                        <a:rPr sz="1800" spc="-3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 marR="27241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/>
                        <a:t>Иностранный</a:t>
                      </a:r>
                      <a:r>
                        <a:rPr sz="1800" spc="10" dirty="0"/>
                        <a:t> </a:t>
                      </a:r>
                      <a:r>
                        <a:rPr sz="1800" spc="-5" dirty="0"/>
                        <a:t>язык</a:t>
                      </a:r>
                      <a:r>
                        <a:rPr sz="1800" spc="5" dirty="0"/>
                        <a:t> </a:t>
                      </a:r>
                      <a:r>
                        <a:rPr sz="1800" spc="-10" dirty="0"/>
                        <a:t>(Английский,</a:t>
                      </a:r>
                      <a:r>
                        <a:rPr sz="1800" spc="10" dirty="0"/>
                        <a:t> </a:t>
                      </a:r>
                      <a:r>
                        <a:rPr sz="1800" spc="-10" dirty="0"/>
                        <a:t>Немецкий, </a:t>
                      </a:r>
                      <a:r>
                        <a:rPr sz="1800" spc="-5" dirty="0"/>
                        <a:t> Французский),</a:t>
                      </a:r>
                      <a:r>
                        <a:rPr sz="1800" spc="10" dirty="0"/>
                        <a:t> </a:t>
                      </a:r>
                      <a:r>
                        <a:rPr sz="1800" spc="-10" dirty="0"/>
                        <a:t>История,</a:t>
                      </a:r>
                      <a:r>
                        <a:rPr sz="1800" spc="30" dirty="0"/>
                        <a:t> </a:t>
                      </a:r>
                      <a:r>
                        <a:rPr sz="1800" spc="-10" dirty="0"/>
                        <a:t>Биология, </a:t>
                      </a:r>
                      <a:r>
                        <a:rPr sz="1800" spc="-20" dirty="0"/>
                        <a:t>География, </a:t>
                      </a:r>
                      <a:r>
                        <a:rPr sz="1800" spc="-390" dirty="0"/>
                        <a:t> </a:t>
                      </a:r>
                      <a:r>
                        <a:rPr sz="1800" spc="-10" dirty="0"/>
                        <a:t>Физика,</a:t>
                      </a:r>
                      <a:r>
                        <a:rPr sz="1800" dirty="0"/>
                        <a:t> </a:t>
                      </a:r>
                      <a:r>
                        <a:rPr sz="1800" spc="-5" dirty="0"/>
                        <a:t>Химия.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2286000" y="762000"/>
            <a:ext cx="11136714" cy="511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9090" marR="5080" indent="-1294765">
              <a:spcBef>
                <a:spcPts val="100"/>
              </a:spcBef>
            </a:pPr>
            <a:r>
              <a:rPr sz="3600" spc="-10" dirty="0"/>
              <a:t>Распределение предметов </a:t>
            </a:r>
            <a:r>
              <a:rPr sz="3600" spc="-800" dirty="0"/>
              <a:t> </a:t>
            </a:r>
            <a:r>
              <a:rPr sz="3600" dirty="0"/>
              <a:t>в</a:t>
            </a:r>
            <a:r>
              <a:rPr sz="3600" spc="-10" dirty="0"/>
              <a:t> </a:t>
            </a:r>
            <a:r>
              <a:rPr sz="3600" dirty="0"/>
              <a:t>6</a:t>
            </a:r>
            <a:r>
              <a:rPr sz="3600" spc="-20" dirty="0"/>
              <a:t> </a:t>
            </a:r>
            <a:r>
              <a:rPr sz="3600" dirty="0"/>
              <a:t>и</a:t>
            </a:r>
            <a:r>
              <a:rPr sz="3600" spc="-10" dirty="0"/>
              <a:t> </a:t>
            </a:r>
            <a:r>
              <a:rPr sz="3600" dirty="0"/>
              <a:t>8</a:t>
            </a:r>
            <a:r>
              <a:rPr sz="3600" spc="-5" dirty="0"/>
              <a:t> </a:t>
            </a:r>
            <a:r>
              <a:rPr sz="3600" spc="-10" dirty="0"/>
              <a:t>классах</a:t>
            </a:r>
            <a:endParaRPr sz="3600" dirty="0"/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453749" y="2286000"/>
            <a:ext cx="11311467" cy="3719685"/>
          </a:xfrm>
          <a:prstGeom prst="rect">
            <a:avLst/>
          </a:prstGeom>
        </p:spPr>
        <p:txBody>
          <a:bodyPr vert="horz" wrap="square" lIns="0" tIns="391871" rIns="0" bIns="0" rtlCol="0">
            <a:spAutoFit/>
          </a:bodyPr>
          <a:lstStyle/>
          <a:p>
            <a:pPr marL="355600" marR="553720">
              <a:spcBef>
                <a:spcPts val="100"/>
              </a:spcBef>
            </a:pPr>
            <a:r>
              <a:rPr spc="-5" dirty="0"/>
              <a:t>Распределение предметов по </a:t>
            </a:r>
            <a:r>
              <a:rPr spc="-1140" dirty="0"/>
              <a:t> </a:t>
            </a:r>
            <a:r>
              <a:rPr spc="-5" dirty="0"/>
              <a:t>конкретным</a:t>
            </a:r>
            <a:r>
              <a:rPr spc="-15" dirty="0"/>
              <a:t> </a:t>
            </a:r>
            <a:r>
              <a:rPr spc="-5" dirty="0"/>
              <a:t>классам</a:t>
            </a:r>
            <a:r>
              <a:rPr spc="-15" dirty="0"/>
              <a:t> </a:t>
            </a:r>
            <a:r>
              <a:rPr spc="-5" dirty="0"/>
              <a:t>будет</a:t>
            </a:r>
          </a:p>
          <a:p>
            <a:pPr marL="355600" marR="5080">
              <a:spcBef>
                <a:spcPts val="5"/>
              </a:spcBef>
            </a:pPr>
            <a:r>
              <a:rPr dirty="0"/>
              <a:t>предоставляться</a:t>
            </a:r>
            <a:r>
              <a:rPr spc="-15" dirty="0"/>
              <a:t> </a:t>
            </a:r>
            <a:r>
              <a:rPr dirty="0"/>
              <a:t>ОО</a:t>
            </a:r>
            <a:r>
              <a:rPr spc="-45" dirty="0"/>
              <a:t> </a:t>
            </a:r>
            <a:r>
              <a:rPr dirty="0"/>
              <a:t>на</a:t>
            </a:r>
            <a:r>
              <a:rPr spc="-30" dirty="0"/>
              <a:t> </a:t>
            </a:r>
            <a:r>
              <a:rPr dirty="0"/>
              <a:t>неделе, </a:t>
            </a:r>
            <a:r>
              <a:rPr spc="-1140" dirty="0"/>
              <a:t> </a:t>
            </a:r>
            <a:r>
              <a:rPr dirty="0"/>
              <a:t>предшествующей проведению </a:t>
            </a:r>
            <a:r>
              <a:rPr spc="5" dirty="0"/>
              <a:t> </a:t>
            </a:r>
            <a:r>
              <a:rPr spc="-5" dirty="0"/>
              <a:t>работы </a:t>
            </a:r>
            <a:r>
              <a:rPr dirty="0"/>
              <a:t>по </a:t>
            </a:r>
            <a:r>
              <a:rPr spc="-5" dirty="0"/>
              <a:t>этим </a:t>
            </a:r>
            <a:r>
              <a:rPr dirty="0"/>
              <a:t>предметам, в </a:t>
            </a:r>
            <a:r>
              <a:rPr spc="5" dirty="0"/>
              <a:t> </a:t>
            </a:r>
            <a:r>
              <a:rPr spc="-5" dirty="0"/>
              <a:t>личном</a:t>
            </a:r>
            <a:r>
              <a:rPr spc="-35" dirty="0"/>
              <a:t> </a:t>
            </a:r>
            <a:r>
              <a:rPr spc="-5" dirty="0"/>
              <a:t>кабинете</a:t>
            </a:r>
            <a:r>
              <a:rPr spc="-10" dirty="0"/>
              <a:t> </a:t>
            </a:r>
            <a:r>
              <a:rPr spc="-5" dirty="0"/>
              <a:t>ФИС</a:t>
            </a:r>
            <a:r>
              <a:rPr spc="-20" dirty="0"/>
              <a:t> </a:t>
            </a:r>
            <a:r>
              <a:rPr dirty="0"/>
              <a:t>ОКО.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2704" y="702094"/>
            <a:ext cx="41376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10" dirty="0"/>
              <a:t>Проверка</a:t>
            </a:r>
            <a:r>
              <a:rPr sz="4400" spc="-60" dirty="0"/>
              <a:t> </a:t>
            </a:r>
            <a:r>
              <a:rPr sz="4400" dirty="0"/>
              <a:t>работ</a:t>
            </a:r>
          </a:p>
        </p:txBody>
      </p:sp>
      <p:sp>
        <p:nvSpPr>
          <p:cNvPr id="6" name="object 6"/>
          <p:cNvSpPr/>
          <p:nvPr/>
        </p:nvSpPr>
        <p:spPr>
          <a:xfrm>
            <a:off x="1219200" y="1828801"/>
            <a:ext cx="9220200" cy="3276600"/>
          </a:xfrm>
          <a:custGeom>
            <a:avLst/>
            <a:gdLst/>
            <a:ahLst/>
            <a:cxnLst/>
            <a:rect l="l" t="t" r="r" b="b"/>
            <a:pathLst>
              <a:path w="8641080" h="5039995">
                <a:moveTo>
                  <a:pt x="8641080" y="0"/>
                </a:moveTo>
                <a:lnTo>
                  <a:pt x="0" y="0"/>
                </a:lnTo>
                <a:lnTo>
                  <a:pt x="0" y="5039868"/>
                </a:lnTo>
                <a:lnTo>
                  <a:pt x="8641080" y="5039868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54200" y="2083130"/>
            <a:ext cx="7937500" cy="24673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sz="3600" spc="-5" dirty="0">
                <a:latin typeface="Bookman Old Style"/>
                <a:cs typeface="Bookman Old Style"/>
              </a:rPr>
              <a:t>предметные комиссии </a:t>
            </a:r>
            <a:r>
              <a:rPr sz="3600" dirty="0">
                <a:latin typeface="Bookman Old Style"/>
                <a:cs typeface="Bookman Old Style"/>
              </a:rPr>
              <a:t>в </a:t>
            </a:r>
            <a:r>
              <a:rPr sz="3600" spc="-5" dirty="0">
                <a:latin typeface="Bookman Old Style"/>
                <a:cs typeface="Bookman Old Style"/>
              </a:rPr>
              <a:t>каждой </a:t>
            </a:r>
            <a:r>
              <a:rPr sz="3600" spc="-1140" dirty="0">
                <a:latin typeface="Bookman Old Style"/>
                <a:cs typeface="Bookman Old Style"/>
              </a:rPr>
              <a:t> </a:t>
            </a:r>
            <a:r>
              <a:rPr sz="3600" spc="-5" dirty="0">
                <a:latin typeface="Bookman Old Style"/>
                <a:cs typeface="Bookman Old Style"/>
              </a:rPr>
              <a:t>образовательной</a:t>
            </a:r>
            <a:r>
              <a:rPr sz="3600" spc="-15" dirty="0">
                <a:latin typeface="Bookman Old Style"/>
                <a:cs typeface="Bookman Old Style"/>
              </a:rPr>
              <a:t> </a:t>
            </a:r>
            <a:r>
              <a:rPr sz="3600" spc="-5" dirty="0">
                <a:latin typeface="Bookman Old Style"/>
                <a:cs typeface="Bookman Old Style"/>
              </a:rPr>
              <a:t>организации;</a:t>
            </a:r>
            <a:endParaRPr sz="3600" dirty="0">
              <a:latin typeface="Bookman Old Style"/>
              <a:cs typeface="Bookman Old Style"/>
            </a:endParaRPr>
          </a:p>
          <a:p>
            <a:pPr>
              <a:spcBef>
                <a:spcPts val="10"/>
              </a:spcBef>
              <a:buFont typeface="Arial"/>
              <a:buChar char="•"/>
            </a:pPr>
            <a:endParaRPr sz="5150" dirty="0">
              <a:latin typeface="Bookman Old Style"/>
              <a:cs typeface="Bookman Old Style"/>
            </a:endParaRPr>
          </a:p>
          <a:p>
            <a:pPr marL="355600" indent="-343535">
              <a:buFont typeface="Arial"/>
              <a:buChar char="•"/>
              <a:tabLst>
                <a:tab pos="356235" algn="l"/>
              </a:tabLst>
            </a:pPr>
            <a:r>
              <a:rPr sz="3600" spc="-5" dirty="0">
                <a:latin typeface="Bookman Old Style"/>
                <a:cs typeface="Bookman Old Style"/>
              </a:rPr>
              <a:t>единые</a:t>
            </a:r>
            <a:r>
              <a:rPr sz="3600" spc="-30" dirty="0">
                <a:latin typeface="Bookman Old Style"/>
                <a:cs typeface="Bookman Old Style"/>
              </a:rPr>
              <a:t> </a:t>
            </a:r>
            <a:r>
              <a:rPr sz="3600" spc="-5" dirty="0">
                <a:latin typeface="Bookman Old Style"/>
                <a:cs typeface="Bookman Old Style"/>
              </a:rPr>
              <a:t>критерии оценивания;</a:t>
            </a:r>
            <a:endParaRPr sz="3600" dirty="0">
              <a:latin typeface="Bookman Old Style"/>
              <a:cs typeface="Bookman Old Sty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33400" y="669130"/>
            <a:ext cx="9144000" cy="621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45870" marR="5080" indent="-1233805">
              <a:spcBef>
                <a:spcPts val="95"/>
              </a:spcBef>
            </a:pPr>
            <a:r>
              <a:rPr spc="-20" dirty="0" err="1" smtClean="0">
                <a:latin typeface="Circe"/>
              </a:rPr>
              <a:t>Загрузка</a:t>
            </a:r>
            <a:r>
              <a:rPr lang="ru-RU" spc="-20" dirty="0" smtClean="0">
                <a:latin typeface="Circe"/>
              </a:rPr>
              <a:t> </a:t>
            </a:r>
            <a:r>
              <a:rPr spc="-10" dirty="0" err="1" smtClean="0">
                <a:latin typeface="Circe"/>
              </a:rPr>
              <a:t>результатов</a:t>
            </a:r>
            <a:r>
              <a:rPr spc="-10" dirty="0" smtClean="0">
                <a:latin typeface="Circe"/>
              </a:rPr>
              <a:t> </a:t>
            </a:r>
            <a:r>
              <a:rPr spc="-890" dirty="0" smtClean="0">
                <a:latin typeface="Circe"/>
              </a:rPr>
              <a:t> </a:t>
            </a:r>
            <a:r>
              <a:rPr spc="-5" dirty="0" err="1">
                <a:latin typeface="Circe"/>
              </a:rPr>
              <a:t>на</a:t>
            </a:r>
            <a:r>
              <a:rPr spc="-10" dirty="0">
                <a:latin typeface="Circe"/>
              </a:rPr>
              <a:t> </a:t>
            </a:r>
            <a:r>
              <a:rPr spc="-5" dirty="0" smtClean="0">
                <a:latin typeface="Circe"/>
              </a:rPr>
              <a:t>ФИС</a:t>
            </a:r>
            <a:r>
              <a:rPr lang="ru-RU" spc="-5" dirty="0" smtClean="0">
                <a:latin typeface="Circe"/>
              </a:rPr>
              <a:t> </a:t>
            </a:r>
            <a:r>
              <a:rPr spc="-40" dirty="0" smtClean="0">
                <a:latin typeface="Circe"/>
              </a:rPr>
              <a:t>ОКО</a:t>
            </a:r>
            <a:endParaRPr spc="-40" dirty="0">
              <a:latin typeface="Circe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75459" y="1545336"/>
            <a:ext cx="8641080" cy="4768850"/>
          </a:xfrm>
          <a:custGeom>
            <a:avLst/>
            <a:gdLst/>
            <a:ahLst/>
            <a:cxnLst/>
            <a:rect l="l" t="t" r="r" b="b"/>
            <a:pathLst>
              <a:path w="8641080" h="4768850">
                <a:moveTo>
                  <a:pt x="8641080" y="0"/>
                </a:moveTo>
                <a:lnTo>
                  <a:pt x="0" y="0"/>
                </a:lnTo>
                <a:lnTo>
                  <a:pt x="0" y="4768596"/>
                </a:lnTo>
                <a:lnTo>
                  <a:pt x="8641080" y="47685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>
              <a:latin typeface="Circ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54201" y="1524382"/>
            <a:ext cx="8395335" cy="773417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600" spc="-5" dirty="0">
                <a:latin typeface="Circe"/>
                <a:cs typeface="Bookman Old Style"/>
              </a:rPr>
              <a:t>Обеспечить </a:t>
            </a:r>
            <a:r>
              <a:rPr sz="2600" b="1" spc="-5" dirty="0">
                <a:solidFill>
                  <a:srgbClr val="F26053"/>
                </a:solidFill>
                <a:latin typeface="Circe"/>
                <a:cs typeface="Bookman Old Style"/>
              </a:rPr>
              <a:t>своевременную</a:t>
            </a:r>
            <a:r>
              <a:rPr sz="2600" b="1" spc="-5" dirty="0">
                <a:solidFill>
                  <a:srgbClr val="FF0000"/>
                </a:solidFill>
                <a:latin typeface="Circe"/>
                <a:cs typeface="Bookman Old Style"/>
              </a:rPr>
              <a:t> </a:t>
            </a:r>
            <a:r>
              <a:rPr sz="2600" dirty="0">
                <a:latin typeface="Circe"/>
                <a:cs typeface="Bookman Old Style"/>
              </a:rPr>
              <a:t>загрузку </a:t>
            </a:r>
            <a:r>
              <a:rPr sz="2600" spc="5" dirty="0">
                <a:latin typeface="Circe"/>
                <a:cs typeface="Bookman Old Style"/>
              </a:rPr>
              <a:t> </a:t>
            </a:r>
            <a:r>
              <a:rPr sz="2600" spc="-5" dirty="0">
                <a:latin typeface="Circe"/>
                <a:cs typeface="Bookman Old Style"/>
              </a:rPr>
              <a:t>результатов проведения </a:t>
            </a:r>
            <a:r>
              <a:rPr sz="2600" dirty="0">
                <a:latin typeface="Circe"/>
                <a:cs typeface="Bookman Old Style"/>
              </a:rPr>
              <a:t>ВПР в личный кабинет </a:t>
            </a:r>
            <a:r>
              <a:rPr sz="2600" spc="-819" dirty="0">
                <a:latin typeface="Circe"/>
                <a:cs typeface="Bookman Old Style"/>
              </a:rPr>
              <a:t> </a:t>
            </a:r>
            <a:r>
              <a:rPr sz="2600" spc="-5" dirty="0">
                <a:latin typeface="Circe"/>
                <a:cs typeface="Bookman Old Style"/>
              </a:rPr>
              <a:t>ФИС</a:t>
            </a:r>
            <a:r>
              <a:rPr sz="2600" spc="-15" dirty="0">
                <a:latin typeface="Circe"/>
                <a:cs typeface="Bookman Old Style"/>
              </a:rPr>
              <a:t> </a:t>
            </a:r>
            <a:r>
              <a:rPr sz="2600" dirty="0">
                <a:latin typeface="Circe"/>
                <a:cs typeface="Bookman Old Style"/>
              </a:rPr>
              <a:t>ОКО.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606827" y="5752846"/>
            <a:ext cx="6235065" cy="422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600" spc="-5" dirty="0">
                <a:solidFill>
                  <a:srgbClr val="F26053"/>
                </a:solidFill>
                <a:latin typeface="Circe"/>
                <a:cs typeface="Bookman Old Style"/>
              </a:rPr>
              <a:t>Второй </a:t>
            </a:r>
            <a:r>
              <a:rPr sz="2600" dirty="0">
                <a:solidFill>
                  <a:srgbClr val="F26053"/>
                </a:solidFill>
                <a:latin typeface="Circe"/>
                <a:cs typeface="Bookman Old Style"/>
              </a:rPr>
              <a:t>волны</a:t>
            </a:r>
            <a:r>
              <a:rPr sz="2600" spc="-15" dirty="0">
                <a:solidFill>
                  <a:srgbClr val="F26053"/>
                </a:solidFill>
                <a:latin typeface="Circe"/>
                <a:cs typeface="Bookman Old Style"/>
              </a:rPr>
              <a:t> </a:t>
            </a:r>
            <a:r>
              <a:rPr sz="2600" dirty="0">
                <a:solidFill>
                  <a:srgbClr val="F26053"/>
                </a:solidFill>
                <a:latin typeface="Circe"/>
                <a:cs typeface="Bookman Old Style"/>
              </a:rPr>
              <a:t>загрузки</a:t>
            </a:r>
            <a:r>
              <a:rPr sz="2600" spc="-40" dirty="0">
                <a:solidFill>
                  <a:srgbClr val="F26053"/>
                </a:solidFill>
                <a:latin typeface="Circe"/>
                <a:cs typeface="Bookman Old Style"/>
              </a:rPr>
              <a:t> </a:t>
            </a:r>
            <a:r>
              <a:rPr sz="2600" dirty="0">
                <a:solidFill>
                  <a:srgbClr val="F26053"/>
                </a:solidFill>
                <a:latin typeface="Circe"/>
                <a:cs typeface="Bookman Old Style"/>
              </a:rPr>
              <a:t>не</a:t>
            </a:r>
            <a:r>
              <a:rPr sz="2600" spc="-15" dirty="0">
                <a:solidFill>
                  <a:srgbClr val="F26053"/>
                </a:solidFill>
                <a:latin typeface="Circe"/>
                <a:cs typeface="Bookman Old Style"/>
              </a:rPr>
              <a:t> </a:t>
            </a:r>
            <a:r>
              <a:rPr sz="2600" spc="-5" dirty="0">
                <a:solidFill>
                  <a:srgbClr val="F26053"/>
                </a:solidFill>
                <a:latin typeface="Circe"/>
                <a:cs typeface="Bookman Old Style"/>
              </a:rPr>
              <a:t>будет!</a:t>
            </a:r>
            <a:endParaRPr sz="2600" dirty="0">
              <a:solidFill>
                <a:srgbClr val="F26053"/>
              </a:solidFill>
              <a:latin typeface="Circe"/>
              <a:cs typeface="Bookman Old Style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1168" y="2842261"/>
            <a:ext cx="4105655" cy="2772155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4760364" y="6630492"/>
            <a:ext cx="105664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и</a:t>
            </a:r>
            <a:endParaRPr sz="1600">
              <a:latin typeface="Circe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9483" y="6630492"/>
            <a:ext cx="1323975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а</a:t>
            </a:r>
            <a:endParaRPr sz="1600">
              <a:latin typeface="Circe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27977" y="6630492"/>
            <a:ext cx="2123440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irce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irce"/>
                <a:cs typeface="Calibri"/>
              </a:rPr>
              <a:t>»</a:t>
            </a:r>
            <a:endParaRPr sz="1600">
              <a:latin typeface="Circe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152400" y="130361"/>
            <a:ext cx="9296400" cy="12309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21940" marR="5080" indent="885825">
              <a:spcBef>
                <a:spcPts val="95"/>
              </a:spcBef>
            </a:pPr>
            <a:r>
              <a:rPr spc="-5" dirty="0"/>
              <a:t>Сроки</a:t>
            </a:r>
            <a:r>
              <a:rPr spc="-15" dirty="0"/>
              <a:t> </a:t>
            </a:r>
            <a:r>
              <a:rPr spc="-10" dirty="0"/>
              <a:t>загрузки</a:t>
            </a:r>
            <a:r>
              <a:rPr spc="5" dirty="0"/>
              <a:t> </a:t>
            </a:r>
            <a:r>
              <a:rPr spc="-5" dirty="0"/>
              <a:t>и </a:t>
            </a:r>
            <a:r>
              <a:rPr i="1" dirty="0"/>
              <a:t> </a:t>
            </a:r>
            <a:r>
              <a:rPr spc="-5" dirty="0"/>
              <a:t>получение</a:t>
            </a:r>
            <a:r>
              <a:rPr spc="-114" dirty="0"/>
              <a:t> </a:t>
            </a:r>
            <a:r>
              <a:rPr spc="-10" dirty="0"/>
              <a:t>результатов</a:t>
            </a:r>
          </a:p>
        </p:txBody>
      </p:sp>
      <p:sp>
        <p:nvSpPr>
          <p:cNvPr id="7" name="object 7"/>
          <p:cNvSpPr/>
          <p:nvPr/>
        </p:nvSpPr>
        <p:spPr>
          <a:xfrm>
            <a:off x="1775459" y="1645920"/>
            <a:ext cx="8641080" cy="4907280"/>
          </a:xfrm>
          <a:custGeom>
            <a:avLst/>
            <a:gdLst/>
            <a:ahLst/>
            <a:cxnLst/>
            <a:rect l="l" t="t" r="r" b="b"/>
            <a:pathLst>
              <a:path w="8641080" h="4806950">
                <a:moveTo>
                  <a:pt x="8641080" y="0"/>
                </a:moveTo>
                <a:lnTo>
                  <a:pt x="0" y="0"/>
                </a:lnTo>
                <a:lnTo>
                  <a:pt x="0" y="4806696"/>
                </a:lnTo>
                <a:lnTo>
                  <a:pt x="8641080" y="48066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97074" y="1712595"/>
            <a:ext cx="8197850" cy="4673600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355600" indent="-343535">
              <a:spcBef>
                <a:spcPts val="134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800" spc="-10" dirty="0">
                <a:latin typeface="Circe"/>
                <a:cs typeface="Bookman Old Style"/>
              </a:rPr>
              <a:t>Для</a:t>
            </a:r>
            <a:r>
              <a:rPr sz="2800" spc="-20" dirty="0">
                <a:latin typeface="Circe"/>
                <a:cs typeface="Bookman Old Style"/>
              </a:rPr>
              <a:t> </a:t>
            </a:r>
            <a:r>
              <a:rPr sz="2800" spc="-5" dirty="0">
                <a:latin typeface="Circe"/>
                <a:cs typeface="Bookman Old Style"/>
              </a:rPr>
              <a:t>11 </a:t>
            </a:r>
            <a:r>
              <a:rPr sz="2800" spc="-10" dirty="0">
                <a:latin typeface="Circe"/>
                <a:cs typeface="Bookman Old Style"/>
              </a:rPr>
              <a:t>(10)</a:t>
            </a:r>
            <a:r>
              <a:rPr sz="2800" spc="5" dirty="0">
                <a:latin typeface="Circe"/>
                <a:cs typeface="Bookman Old Style"/>
              </a:rPr>
              <a:t> </a:t>
            </a:r>
            <a:r>
              <a:rPr sz="2800" spc="-10" dirty="0">
                <a:latin typeface="Circe"/>
                <a:cs typeface="Bookman Old Style"/>
              </a:rPr>
              <a:t>классов:</a:t>
            </a:r>
            <a:endParaRPr sz="2800" dirty="0">
              <a:latin typeface="Circe"/>
              <a:cs typeface="Bookman Old Style"/>
            </a:endParaRPr>
          </a:p>
          <a:p>
            <a:pPr marL="355600">
              <a:spcBef>
                <a:spcPts val="1070"/>
              </a:spcBef>
            </a:pPr>
            <a:r>
              <a:rPr sz="2400" spc="-5" dirty="0">
                <a:latin typeface="Circe"/>
                <a:cs typeface="Bookman Old Style"/>
              </a:rPr>
              <a:t>Загрузка</a:t>
            </a:r>
            <a:r>
              <a:rPr sz="2400" spc="-30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форм</a:t>
            </a:r>
            <a:r>
              <a:rPr sz="2400" spc="-10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результатов</a:t>
            </a:r>
            <a:r>
              <a:rPr sz="2400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не</a:t>
            </a:r>
            <a:r>
              <a:rPr sz="2400" b="1" spc="-25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позднее</a:t>
            </a:r>
            <a:r>
              <a:rPr sz="2400" b="1" spc="-30" dirty="0">
                <a:latin typeface="Circe"/>
                <a:cs typeface="Bookman Old Style"/>
              </a:rPr>
              <a:t> </a:t>
            </a:r>
            <a:r>
              <a:rPr sz="2400" b="1" dirty="0">
                <a:latin typeface="Circe"/>
                <a:cs typeface="Bookman Old Style"/>
              </a:rPr>
              <a:t>9</a:t>
            </a:r>
            <a:r>
              <a:rPr sz="2400" b="1" spc="-20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апреля.</a:t>
            </a:r>
            <a:endParaRPr sz="2400" dirty="0">
              <a:latin typeface="Circe"/>
              <a:cs typeface="Bookman Old Style"/>
            </a:endParaRPr>
          </a:p>
          <a:p>
            <a:pPr marL="355600">
              <a:spcBef>
                <a:spcPts val="95"/>
              </a:spcBef>
            </a:pPr>
            <a:r>
              <a:rPr sz="2400" spc="-5" dirty="0">
                <a:latin typeface="Circe"/>
                <a:cs typeface="Bookman Old Style"/>
              </a:rPr>
              <a:t>Результаты</a:t>
            </a:r>
            <a:r>
              <a:rPr sz="2400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будут</a:t>
            </a:r>
            <a:r>
              <a:rPr sz="2400" spc="5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доступны</a:t>
            </a:r>
            <a:r>
              <a:rPr sz="2400" dirty="0">
                <a:latin typeface="Circe"/>
                <a:cs typeface="Bookman Old Style"/>
              </a:rPr>
              <a:t> с</a:t>
            </a:r>
            <a:r>
              <a:rPr sz="2400" spc="-5" dirty="0">
                <a:latin typeface="Circe"/>
                <a:cs typeface="Bookman Old Style"/>
              </a:rPr>
              <a:t> 23</a:t>
            </a:r>
            <a:r>
              <a:rPr sz="2400" spc="-20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апреля 2021</a:t>
            </a:r>
            <a:r>
              <a:rPr sz="2400" spc="-15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г.;</a:t>
            </a:r>
            <a:endParaRPr sz="2400" dirty="0">
              <a:latin typeface="Circe"/>
              <a:cs typeface="Bookman Old Style"/>
            </a:endParaRPr>
          </a:p>
          <a:p>
            <a:pPr>
              <a:spcBef>
                <a:spcPts val="35"/>
              </a:spcBef>
            </a:pPr>
            <a:endParaRPr sz="2250" dirty="0">
              <a:latin typeface="Circe"/>
              <a:cs typeface="Bookman Old Style"/>
            </a:endParaRPr>
          </a:p>
          <a:p>
            <a:pPr marL="355600" indent="-343535" algn="just">
              <a:buFont typeface="Arial"/>
              <a:buChar char="•"/>
              <a:tabLst>
                <a:tab pos="356235" algn="l"/>
              </a:tabLst>
            </a:pPr>
            <a:r>
              <a:rPr sz="2800" spc="-10" dirty="0">
                <a:latin typeface="Circe"/>
                <a:cs typeface="Bookman Old Style"/>
              </a:rPr>
              <a:t>Для</a:t>
            </a:r>
            <a:r>
              <a:rPr sz="2800" spc="-25" dirty="0">
                <a:latin typeface="Circe"/>
                <a:cs typeface="Bookman Old Style"/>
              </a:rPr>
              <a:t> </a:t>
            </a:r>
            <a:r>
              <a:rPr sz="2800" spc="-10" dirty="0">
                <a:latin typeface="Circe"/>
                <a:cs typeface="Bookman Old Style"/>
              </a:rPr>
              <a:t>4-8</a:t>
            </a:r>
            <a:r>
              <a:rPr sz="2800" spc="10" dirty="0">
                <a:latin typeface="Circe"/>
                <a:cs typeface="Bookman Old Style"/>
              </a:rPr>
              <a:t> </a:t>
            </a:r>
            <a:r>
              <a:rPr sz="2800" spc="-10" dirty="0">
                <a:latin typeface="Circe"/>
                <a:cs typeface="Bookman Old Style"/>
              </a:rPr>
              <a:t>классов:</a:t>
            </a:r>
            <a:endParaRPr sz="2800" dirty="0">
              <a:latin typeface="Circe"/>
              <a:cs typeface="Bookman Old Style"/>
            </a:endParaRPr>
          </a:p>
          <a:p>
            <a:pPr marL="355600" marR="1082040" algn="just">
              <a:lnSpc>
                <a:spcPct val="101699"/>
              </a:lnSpc>
              <a:spcBef>
                <a:spcPts val="1025"/>
              </a:spcBef>
            </a:pPr>
            <a:r>
              <a:rPr sz="2400" dirty="0">
                <a:latin typeface="Circe"/>
                <a:cs typeface="Bookman Old Style"/>
              </a:rPr>
              <a:t>ОО, </a:t>
            </a:r>
            <a:r>
              <a:rPr sz="2400" spc="-5" dirty="0">
                <a:latin typeface="Circe"/>
                <a:cs typeface="Bookman Old Style"/>
              </a:rPr>
              <a:t>загрузившие формы </a:t>
            </a:r>
            <a:r>
              <a:rPr sz="2400" dirty="0">
                <a:latin typeface="Circe"/>
                <a:cs typeface="Bookman Old Style"/>
              </a:rPr>
              <a:t>сбора </a:t>
            </a:r>
            <a:r>
              <a:rPr sz="2400" spc="-5" dirty="0">
                <a:latin typeface="Circe"/>
                <a:cs typeface="Bookman Old Style"/>
              </a:rPr>
              <a:t>результатов </a:t>
            </a:r>
            <a:r>
              <a:rPr sz="2400" spc="-755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до 30 апреля, </a:t>
            </a:r>
            <a:r>
              <a:rPr sz="2400" dirty="0">
                <a:latin typeface="Circe"/>
                <a:cs typeface="Bookman Old Style"/>
              </a:rPr>
              <a:t>начнут получать </a:t>
            </a:r>
            <a:r>
              <a:rPr sz="2400" spc="-5" dirty="0">
                <a:latin typeface="Circe"/>
                <a:cs typeface="Bookman Old Style"/>
              </a:rPr>
              <a:t>результаты </a:t>
            </a:r>
            <a:r>
              <a:rPr sz="2400" spc="-75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с</a:t>
            </a:r>
            <a:r>
              <a:rPr sz="2400" spc="-5" dirty="0">
                <a:latin typeface="Circe"/>
                <a:cs typeface="Bookman Old Style"/>
              </a:rPr>
              <a:t> 14</a:t>
            </a:r>
            <a:r>
              <a:rPr sz="2400" spc="-1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мая</a:t>
            </a:r>
            <a:r>
              <a:rPr sz="2400" spc="-20" dirty="0">
                <a:latin typeface="Circe"/>
                <a:cs typeface="Bookman Old Style"/>
              </a:rPr>
              <a:t> </a:t>
            </a:r>
            <a:r>
              <a:rPr sz="2400" spc="-5" dirty="0">
                <a:latin typeface="Circe"/>
                <a:cs typeface="Bookman Old Style"/>
              </a:rPr>
              <a:t>2021</a:t>
            </a:r>
            <a:r>
              <a:rPr sz="2400" spc="-1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г.;</a:t>
            </a:r>
          </a:p>
          <a:p>
            <a:pPr marL="355600" marR="940435">
              <a:spcBef>
                <a:spcPts val="575"/>
              </a:spcBef>
            </a:pPr>
            <a:r>
              <a:rPr sz="2400" dirty="0">
                <a:latin typeface="Circe"/>
                <a:cs typeface="Bookman Old Style"/>
              </a:rPr>
              <a:t>ОО, </a:t>
            </a:r>
            <a:r>
              <a:rPr sz="2400" spc="-5" dirty="0">
                <a:latin typeface="Circe"/>
                <a:cs typeface="Bookman Old Style"/>
              </a:rPr>
              <a:t>загрузившие формы </a:t>
            </a:r>
            <a:r>
              <a:rPr sz="2400" dirty="0">
                <a:latin typeface="Circe"/>
                <a:cs typeface="Bookman Old Style"/>
              </a:rPr>
              <a:t>сбора </a:t>
            </a:r>
            <a:r>
              <a:rPr sz="2400" spc="-5" dirty="0">
                <a:latin typeface="Circe"/>
                <a:cs typeface="Bookman Old Style"/>
              </a:rPr>
              <a:t>результатов </a:t>
            </a:r>
            <a:r>
              <a:rPr sz="2400" dirty="0">
                <a:latin typeface="Circe"/>
                <a:cs typeface="Bookman Old Style"/>
              </a:rPr>
              <a:t> </a:t>
            </a:r>
            <a:r>
              <a:rPr sz="2400" b="1" dirty="0">
                <a:latin typeface="Circe"/>
                <a:cs typeface="Bookman Old Style"/>
              </a:rPr>
              <a:t>с</a:t>
            </a:r>
            <a:r>
              <a:rPr sz="2400" b="1" spc="-30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30 апреля</a:t>
            </a:r>
            <a:r>
              <a:rPr sz="2400" b="1" spc="-35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до</a:t>
            </a:r>
            <a:r>
              <a:rPr sz="2400" b="1" spc="-15" dirty="0">
                <a:latin typeface="Circe"/>
                <a:cs typeface="Bookman Old Style"/>
              </a:rPr>
              <a:t> </a:t>
            </a:r>
            <a:r>
              <a:rPr sz="2400" b="1" spc="-5" dirty="0">
                <a:latin typeface="Circe"/>
                <a:cs typeface="Bookman Old Style"/>
              </a:rPr>
              <a:t>21</a:t>
            </a:r>
            <a:r>
              <a:rPr sz="2400" b="1" spc="-10" dirty="0">
                <a:latin typeface="Circe"/>
                <a:cs typeface="Bookman Old Style"/>
              </a:rPr>
              <a:t> </a:t>
            </a:r>
            <a:r>
              <a:rPr sz="2400" b="1" dirty="0">
                <a:latin typeface="Circe"/>
                <a:cs typeface="Bookman Old Style"/>
              </a:rPr>
              <a:t>мая,</a:t>
            </a:r>
            <a:r>
              <a:rPr sz="2400" b="1" spc="-80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получат </a:t>
            </a:r>
            <a:r>
              <a:rPr sz="2400" spc="-5" dirty="0">
                <a:latin typeface="Circe"/>
                <a:cs typeface="Bookman Old Style"/>
              </a:rPr>
              <a:t>результаты </a:t>
            </a:r>
            <a:r>
              <a:rPr sz="2400" spc="-75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начиная</a:t>
            </a:r>
            <a:r>
              <a:rPr sz="2400" spc="-20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с</a:t>
            </a:r>
            <a:r>
              <a:rPr sz="2400" spc="-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7</a:t>
            </a:r>
            <a:r>
              <a:rPr sz="2400" spc="-1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июня</a:t>
            </a:r>
            <a:r>
              <a:rPr sz="2400" spc="-5" dirty="0">
                <a:latin typeface="Circe"/>
                <a:cs typeface="Bookman Old Style"/>
              </a:rPr>
              <a:t> 2021</a:t>
            </a:r>
            <a:r>
              <a:rPr sz="2400" spc="-15" dirty="0">
                <a:latin typeface="Circe"/>
                <a:cs typeface="Bookman Old Style"/>
              </a:rPr>
              <a:t> </a:t>
            </a:r>
            <a:r>
              <a:rPr sz="2400" dirty="0">
                <a:latin typeface="Circe"/>
                <a:cs typeface="Bookman Old Style"/>
              </a:rPr>
              <a:t>г.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5"/>
          <p:cNvSpPr txBox="1">
            <a:spLocks noGrp="1"/>
          </p:cNvSpPr>
          <p:nvPr>
            <p:ph type="title"/>
          </p:nvPr>
        </p:nvSpPr>
        <p:spPr>
          <a:xfrm>
            <a:off x="622494" y="1761778"/>
            <a:ext cx="9821854" cy="1336429"/>
          </a:xfrm>
          <a:prstGeom prst="rect">
            <a:avLst/>
          </a:prstGeom>
        </p:spPr>
        <p:txBody>
          <a:bodyPr vert="horz" wrap="square" lIns="0" tIns="360000" rIns="0" bIns="360000" rtlCol="0">
            <a:spAutoFit/>
          </a:bodyPr>
          <a:lstStyle/>
          <a:p>
            <a:pPr marL="209550" algn="ctr">
              <a:spcBef>
                <a:spcPts val="1580"/>
              </a:spcBef>
            </a:pPr>
            <a:r>
              <a:rPr sz="4400" dirty="0"/>
              <a:t>Спасибо</a:t>
            </a:r>
            <a:r>
              <a:rPr sz="4400" spc="-20" dirty="0"/>
              <a:t> </a:t>
            </a:r>
            <a:r>
              <a:rPr sz="4400" dirty="0"/>
              <a:t>за</a:t>
            </a:r>
            <a:r>
              <a:rPr sz="4400" spc="-20" dirty="0"/>
              <a:t> </a:t>
            </a:r>
            <a:r>
              <a:rPr sz="4400" dirty="0"/>
              <a:t>внимание!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2494" y="5029200"/>
            <a:ext cx="3429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</a:rPr>
              <a:t>+7928-962-66-65</a:t>
            </a:r>
            <a:endParaRPr lang="ru-RU" sz="3200" b="1" dirty="0">
              <a:solidFill>
                <a:schemeClr val="bg1"/>
              </a:solidFill>
            </a:endParaRPr>
          </a:p>
          <a:p>
            <a:r>
              <a:rPr lang="ru-RU" sz="3200" dirty="0">
                <a:solidFill>
                  <a:schemeClr val="bg1"/>
                </a:solidFill>
              </a:rPr>
              <a:t>rcoko.rd@mail.ru</a:t>
            </a:r>
          </a:p>
        </p:txBody>
      </p:sp>
    </p:spTree>
    <p:extLst>
      <p:ext uri="{BB962C8B-B14F-4D97-AF65-F5344CB8AC3E}">
        <p14:creationId xmlns:p14="http://schemas.microsoft.com/office/powerpoint/2010/main" val="2219996361"/>
      </p:ext>
    </p:extLst>
  </p:cSld>
  <p:clrMapOvr>
    <a:masterClrMapping/>
  </p:clrMapOvr>
</p:sld>
</file>

<file path=ppt/theme/theme1.xml><?xml version="1.0" encoding="utf-8"?>
<a:theme xmlns:a="http://schemas.openxmlformats.org/drawingml/2006/main" name="цоко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цоко" id="{89ABD207-F765-4F70-8283-E166143A436B}" vid="{A09FB29F-55A3-43F2-BFD5-159BBC6423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цоко</Template>
  <TotalTime>56</TotalTime>
  <Words>655</Words>
  <Application>Microsoft Office PowerPoint</Application>
  <PresentationFormat>Широкоэкранный</PresentationFormat>
  <Paragraphs>102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Bookman Old Style</vt:lpstr>
      <vt:lpstr>Calibri</vt:lpstr>
      <vt:lpstr>Circe</vt:lpstr>
      <vt:lpstr>Circe Bold</vt:lpstr>
      <vt:lpstr>Circe Light</vt:lpstr>
      <vt:lpstr>цоко</vt:lpstr>
      <vt:lpstr>Презентация PowerPoint</vt:lpstr>
      <vt:lpstr>ВПР как инструмент  оценки качества образования</vt:lpstr>
      <vt:lpstr>Нормативно-правовые документы</vt:lpstr>
      <vt:lpstr>Сроки проведения</vt:lpstr>
      <vt:lpstr>Штатный режим</vt:lpstr>
      <vt:lpstr>Режим апробации</vt:lpstr>
      <vt:lpstr>Распределение предметов  в 6 и 8 классах</vt:lpstr>
      <vt:lpstr>Проверка работ</vt:lpstr>
      <vt:lpstr>Загрузка результатов  на ФИС ОКО</vt:lpstr>
      <vt:lpstr>Сроки загрузки и  получение результатов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Гранкина Евгения Александровна</dc:creator>
  <cp:lastModifiedBy>USER20</cp:lastModifiedBy>
  <cp:revision>8</cp:revision>
  <dcterms:created xsi:type="dcterms:W3CDTF">2021-03-04T13:26:47Z</dcterms:created>
  <dcterms:modified xsi:type="dcterms:W3CDTF">2021-03-05T06:59:09Z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2021-03-02T00:00:00Z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2021-03-04T00:00:00Z</vt:filetime>
  </property>
</Properties>
</file>